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51435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g97kaTijuFTSF9vAUd+f2bMBZRA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1" name="Biz Coloso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93928FA-2150-4EC5-903A-34EF59B46771}">
  <a:tblStyle styleId="{693928FA-2150-4EC5-903A-34EF59B46771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2인 (바텀 듀오)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3B4CF5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56B6-4392-BEC9-17FB966A8E46}"/>
              </c:ext>
            </c:extLst>
          </c:dPt>
          <c:dPt>
            <c:idx val="1"/>
            <c:bubble3D val="0"/>
            <c:spPr>
              <a:solidFill>
                <a:srgbClr val="D9DBE2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56B6-4392-BEC9-17FB966A8E46}"/>
              </c:ext>
            </c:extLst>
          </c:dPt>
          <c:cat>
            <c:strRef>
              <c:f>Sheet1!$A$2:$A$3</c:f>
              <c:strCache>
                <c:ptCount val="2"/>
                <c:pt idx="0">
                  <c:v>획득</c:v>
                </c:pt>
                <c:pt idx="1">
                  <c:v>기타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B6-4392-BEC9-17FB966A8E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4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3인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5161A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FC5-46EE-B3DD-FB2A7D593BA8}"/>
              </c:ext>
            </c:extLst>
          </c:dPt>
          <c:dPt>
            <c:idx val="1"/>
            <c:bubble3D val="0"/>
            <c:spPr>
              <a:solidFill>
                <a:srgbClr val="D9DBE2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FC5-46EE-B3DD-FB2A7D593BA8}"/>
              </c:ext>
            </c:extLst>
          </c:dPt>
          <c:cat>
            <c:strRef>
              <c:f>Sheet1!$A$2:$A$3</c:f>
              <c:strCache>
                <c:ptCount val="2"/>
                <c:pt idx="0">
                  <c:v>획득</c:v>
                </c:pt>
                <c:pt idx="1">
                  <c:v>기타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43</c:v>
                </c:pt>
                <c:pt idx="1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C5-46EE-B3DD-FB2A7D593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4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5161A"/>
                </a:solidFill>
                <a:latin typeface="+mn-lt"/>
              </a:defRPr>
            </a:pPr>
            <a:r>
              <a:rPr lang="ko-KR" altLang="en-US" sz="1200" b="0" i="0" u="none" strike="noStrike">
                <a:solidFill>
                  <a:srgbClr val="15161A"/>
                </a:solidFill>
                <a:latin typeface="+mn-lt"/>
              </a:rPr>
              <a:t>분당 골드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분당 골드</c:v>
                </c:pt>
              </c:strCache>
            </c:strRef>
          </c:tx>
          <c:spPr>
            <a:solidFill>
              <a:srgbClr val="9A9DA6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109-4438-9B4C-D612BB1C7E84}"/>
              </c:ext>
            </c:extLst>
          </c:dPt>
          <c:dPt>
            <c:idx val="1"/>
            <c:invertIfNegative val="0"/>
            <c:bubble3D val="0"/>
            <c:spPr>
              <a:solidFill>
                <a:srgbClr val="8C95F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C109-4438-9B4C-D612BB1C7E84}"/>
              </c:ext>
            </c:extLst>
          </c:dPt>
          <c:dPt>
            <c:idx val="2"/>
            <c:invertIfNegative val="0"/>
            <c:bubble3D val="0"/>
            <c:spPr>
              <a:solidFill>
                <a:srgbClr val="3B4CF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C109-4438-9B4C-D612BB1C7E84}"/>
              </c:ext>
            </c:extLst>
          </c:dPt>
          <c:dPt>
            <c:idx val="3"/>
            <c:invertIfNegative val="0"/>
            <c:bubble3D val="0"/>
            <c:spPr>
              <a:solidFill>
                <a:srgbClr val="15161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C109-4438-9B4C-D612BB1C7E8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15161A"/>
                    </a:solidFill>
                    <a:latin typeface="+mn-lt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~14:30</c:v>
                </c:pt>
                <c:pt idx="1">
                  <c:v>14:30~</c:v>
                </c:pt>
                <c:pt idx="2">
                  <c:v>25:15~</c:v>
                </c:pt>
                <c:pt idx="3">
                  <c:v>30:10~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231</c:v>
                </c:pt>
                <c:pt idx="1">
                  <c:v>275</c:v>
                </c:pt>
                <c:pt idx="2">
                  <c:v>312</c:v>
                </c:pt>
                <c:pt idx="3">
                  <c:v>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109-4438-9B4C-D612BB1C7E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9A9DA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5161A"/>
                </a:solidFill>
                <a:latin typeface="+mn-lt"/>
              </a:defRPr>
            </a:pPr>
            <a:r>
              <a:rPr lang="en-US" altLang="ko-KR" sz="1200" b="0" i="0" u="none" strike="noStrike">
                <a:solidFill>
                  <a:srgbClr val="15161A"/>
                </a:solidFill>
                <a:latin typeface="+mn-lt"/>
              </a:rPr>
              <a:t>90</a:t>
            </a:r>
            <a:r>
              <a:rPr lang="ko-KR" altLang="en-US" sz="1200" b="0" i="0" u="none" strike="noStrike">
                <a:solidFill>
                  <a:srgbClr val="15161A"/>
                </a:solidFill>
                <a:latin typeface="+mn-lt"/>
              </a:rPr>
              <a:t>초 이탈 시 골드 손실 </a:t>
            </a:r>
            <a:r>
              <a:rPr lang="en-US" altLang="ko-KR" sz="1200" b="0" i="0" u="none" strike="noStrike">
                <a:solidFill>
                  <a:srgbClr val="15161A"/>
                </a:solidFill>
                <a:latin typeface="+mn-lt"/>
              </a:rPr>
              <a:t>(</a:t>
            </a:r>
            <a:r>
              <a:rPr lang="ko-KR" altLang="en-US" sz="1200" b="0" i="0" u="none" strike="noStrike">
                <a:solidFill>
                  <a:srgbClr val="15161A"/>
                </a:solidFill>
                <a:latin typeface="+mn-lt"/>
              </a:rPr>
              <a:t>약</a:t>
            </a:r>
            <a:r>
              <a:rPr lang="en-US" altLang="ko-KR" sz="1200" b="0" i="0" u="none" strike="noStrike">
                <a:solidFill>
                  <a:srgbClr val="15161A"/>
                </a:solidFill>
                <a:latin typeface="+mn-lt"/>
              </a:rPr>
              <a:t>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90초 이탈 시 골드 손실</c:v>
                </c:pt>
              </c:strCache>
            </c:strRef>
          </c:tx>
          <c:spPr>
            <a:solidFill>
              <a:srgbClr val="9A9DA6"/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A9DA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37A4-4684-BD11-8BE00FFA1B74}"/>
              </c:ext>
            </c:extLst>
          </c:dPt>
          <c:dPt>
            <c:idx val="1"/>
            <c:invertIfNegative val="0"/>
            <c:bubble3D val="0"/>
            <c:spPr>
              <a:solidFill>
                <a:srgbClr val="8C95F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37A4-4684-BD11-8BE00FFA1B74}"/>
              </c:ext>
            </c:extLst>
          </c:dPt>
          <c:dPt>
            <c:idx val="2"/>
            <c:invertIfNegative val="0"/>
            <c:bubble3D val="0"/>
            <c:spPr>
              <a:solidFill>
                <a:srgbClr val="3B4CF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37A4-4684-BD11-8BE00FFA1B74}"/>
              </c:ext>
            </c:extLst>
          </c:dPt>
          <c:dPt>
            <c:idx val="3"/>
            <c:invertIfNegative val="0"/>
            <c:bubble3D val="0"/>
            <c:spPr>
              <a:solidFill>
                <a:srgbClr val="15161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37A4-4684-BD11-8BE00FFA1B7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15161A"/>
                    </a:solidFill>
                    <a:latin typeface="+mn-lt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~14:30</c:v>
                </c:pt>
                <c:pt idx="1">
                  <c:v>14:30~</c:v>
                </c:pt>
                <c:pt idx="2">
                  <c:v>25:15~</c:v>
                </c:pt>
                <c:pt idx="3">
                  <c:v>30:10~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347</c:v>
                </c:pt>
                <c:pt idx="1">
                  <c:v>412</c:v>
                </c:pt>
                <c:pt idx="2">
                  <c:v>468</c:v>
                </c:pt>
                <c:pt idx="3">
                  <c:v>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A4-4684-BD11-8BE00FFA1B7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9A9DA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6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10-07T07:27:33.545">
    <p:pos x="480" y="1744"/>
    <p:text>아예 롤을 처음 시작하는 사람들도 이해가 잘 되도록 
'웨이브'를 KELC님의 방식대로 간단하게 설명해주시는 부분이 있으면 좋지 않을까 싶습니다!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AAACIRf7j9E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857400" y="685800"/>
            <a:ext cx="34291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" name="Google Shape;28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9" name="Google Shape;29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" name="Google Shape;44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5" name="Google Shape;45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" name="Google Shape;58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9" name="Google Shape;59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99" name="Google Shape;99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1" name="Google Shape;121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9" name="Google Shape;149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50" name="Google Shape;150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3" name="Google Shape;173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4" name="Google Shape;174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3" name="Google Shape;203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7" name="Google Shape;217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8" name="Google Shape;228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29" name="Google Shape;229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0" name="Google Shape;250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1" name="Google Shape;251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7" name="Google Shape;267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8" name="Google Shape;268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COVER">
    <p:bg>
      <p:bgPr>
        <a:solidFill>
          <a:srgbClr val="F3F4F8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4"/>
          <p:cNvSpPr/>
          <p:nvPr/>
        </p:nvSpPr>
        <p:spPr>
          <a:xfrm>
            <a:off x="548640" y="4754880"/>
            <a:ext cx="7589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Malgun Gothic"/>
              <a:buNone/>
            </a:pPr>
            <a:r>
              <a:rPr b="0" i="0" lang="en-US" sz="800" u="none" cap="none" strike="noStrike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수치는 26.19 라이브 기준이며 단독 라인에서 전량 처치했을 때의 이론값입니다. 26.20 정식 패치노트 공개 후 변경될 수 있습니다.</a:t>
            </a:r>
            <a:endParaRPr b="0" i="0" sz="8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PTER">
  <p:cSld name="CHAPTER">
    <p:bg>
      <p:bgPr>
        <a:solidFill>
          <a:srgbClr val="F3F4F8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idx="1" type="body"/>
          </p:nvPr>
        </p:nvSpPr>
        <p:spPr>
          <a:xfrm>
            <a:off x="640080" y="1417320"/>
            <a:ext cx="4206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b="1" i="0" sz="1400" u="none" cap="none" strike="noStrike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type="title"/>
          </p:nvPr>
        </p:nvSpPr>
        <p:spPr>
          <a:xfrm>
            <a:off x="640080" y="1783080"/>
            <a:ext cx="438912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  <a:defRPr b="1" i="0" sz="3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" name="Google Shape;12;p15"/>
          <p:cNvSpPr txBox="1"/>
          <p:nvPr>
            <p:ph idx="2" type="body"/>
          </p:nvPr>
        </p:nvSpPr>
        <p:spPr>
          <a:xfrm>
            <a:off x="640080" y="3017520"/>
            <a:ext cx="42062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6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3" name="Google Shape;13;p15"/>
          <p:cNvSpPr/>
          <p:nvPr/>
        </p:nvSpPr>
        <p:spPr>
          <a:xfrm>
            <a:off x="548640" y="4754880"/>
            <a:ext cx="7589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Malgun Gothic"/>
              <a:buNone/>
            </a:pPr>
            <a:r>
              <a:rPr lang="en-US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수치는 26.19 라이브 기준이며 단독 라인에서 전량 처치했을 때의 이론값입니다. 26.20 정식 패치노트 공개 후 변경될 수 있습니다.</a:t>
            </a:r>
            <a:endParaRPr sz="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bg>
      <p:bgPr>
        <a:solidFill>
          <a:srgbClr val="F3F4F8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6"/>
          <p:cNvSpPr txBox="1"/>
          <p:nvPr>
            <p:ph idx="1" type="body"/>
          </p:nvPr>
        </p:nvSpPr>
        <p:spPr>
          <a:xfrm>
            <a:off x="548640" y="292608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6" name="Google Shape;16;p16"/>
          <p:cNvSpPr txBox="1"/>
          <p:nvPr>
            <p:ph type="title"/>
          </p:nvPr>
        </p:nvSpPr>
        <p:spPr>
          <a:xfrm>
            <a:off x="548640" y="54864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lgun Gothic"/>
              <a:buNone/>
              <a:defRPr b="1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16"/>
          <p:cNvSpPr/>
          <p:nvPr/>
        </p:nvSpPr>
        <p:spPr>
          <a:xfrm>
            <a:off x="548640" y="4754880"/>
            <a:ext cx="7589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Malgun Gothic"/>
              <a:buNone/>
            </a:pPr>
            <a:r>
              <a:rPr lang="en-US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수치는 26.19 라이브 기준이며 단독 라인에서 전량 처치했을 때의 이론값입니다. 26.20 정식 패치노트 공개 후 변경될 수 있습니다.</a:t>
            </a:r>
            <a:endParaRPr sz="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" name="Google Shape;18;p16"/>
          <p:cNvSpPr txBox="1"/>
          <p:nvPr>
            <p:ph idx="12" type="sldNum"/>
          </p:nvPr>
        </p:nvSpPr>
        <p:spPr>
          <a:xfrm>
            <a:off x="8229600" y="4754880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PPX_BLANK">
  <p:cSld name="APPX_BLANK">
    <p:bg>
      <p:bgPr>
        <a:solidFill>
          <a:srgbClr val="F3F4F8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/>
          <p:nvPr>
            <p:ph idx="1" type="body"/>
          </p:nvPr>
        </p:nvSpPr>
        <p:spPr>
          <a:xfrm>
            <a:off x="548640" y="292608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22" name="Google Shape;22;p18"/>
          <p:cNvSpPr txBox="1"/>
          <p:nvPr>
            <p:ph type="title"/>
          </p:nvPr>
        </p:nvSpPr>
        <p:spPr>
          <a:xfrm>
            <a:off x="548640" y="54864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lgun Gothic"/>
              <a:buNone/>
              <a:defRPr b="1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18"/>
          <p:cNvSpPr/>
          <p:nvPr/>
        </p:nvSpPr>
        <p:spPr>
          <a:xfrm>
            <a:off x="548640" y="4754880"/>
            <a:ext cx="758952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Malgun Gothic"/>
              <a:buNone/>
            </a:pPr>
            <a:r>
              <a:rPr lang="en-US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수치는 26.19 라이브 기준이며 단독 라인에서 전량 처치했을 때의 이론값입니다. 26.20 정식 패치노트 공개 후 변경될 수 있습니다.</a:t>
            </a:r>
            <a:endParaRPr sz="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4" name="Google Shape;24;p18"/>
          <p:cNvSpPr txBox="1"/>
          <p:nvPr>
            <p:ph idx="2" type="body"/>
          </p:nvPr>
        </p:nvSpPr>
        <p:spPr>
          <a:xfrm>
            <a:off x="777240" y="3520440"/>
            <a:ext cx="7589520" cy="868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25" name="Google Shape;25;p18"/>
          <p:cNvSpPr txBox="1"/>
          <p:nvPr>
            <p:ph idx="12" type="sldNum"/>
          </p:nvPr>
        </p:nvSpPr>
        <p:spPr>
          <a:xfrm>
            <a:off x="8229600" y="4754880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algn="r">
              <a:spcBef>
                <a:spcPts val="0"/>
              </a:spcBef>
              <a:buNone/>
              <a:defRPr b="0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idx="12" type="sldNum"/>
          </p:nvPr>
        </p:nvSpPr>
        <p:spPr>
          <a:xfrm>
            <a:off x="8229600" y="4754880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omments" Target="../comments/comment1.xml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8.png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chart" Target="../charts/chart1.xml"/><Relationship Id="rId5" Type="http://schemas.openxmlformats.org/officeDocument/2006/relationships/image" Target="../media/image10.png"/><Relationship Id="rId6" Type="http://schemas.openxmlformats.org/officeDocument/2006/relationships/chart" Target="../charts/chart2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3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chart" Target="../charts/chart4.xml"/><Relationship Id="rId4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"/>
          <p:cNvSpPr txBox="1"/>
          <p:nvPr/>
        </p:nvSpPr>
        <p:spPr>
          <a:xfrm>
            <a:off x="640080" y="1051560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algun Gothic"/>
              <a:buNone/>
            </a:pPr>
            <a:r>
              <a:rPr b="1" i="0" lang="en-US" sz="1200" u="none" cap="none" strike="noStrike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FA KELC  · 롤 필수 정보</a:t>
            </a:r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2" name="Google Shape;32;p1"/>
          <p:cNvSpPr txBox="1"/>
          <p:nvPr/>
        </p:nvSpPr>
        <p:spPr>
          <a:xfrm>
            <a:off x="640080" y="1371600"/>
            <a:ext cx="4572000" cy="1234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algun Gothic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초반 2·3레벨과</a:t>
            </a:r>
            <a:endParaRPr b="0" i="0" sz="3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Malgun Gothic"/>
              <a:buNone/>
            </a:pPr>
            <a:r>
              <a:rPr b="1" i="0" lang="en-US" sz="3200" u="none" cap="none" strike="noStrike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14분 이후 가속 구간</a:t>
            </a:r>
            <a:endParaRPr b="0" i="0" sz="3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3" name="Google Shape;33;p1"/>
          <p:cNvSpPr txBox="1"/>
          <p:nvPr/>
        </p:nvSpPr>
        <p:spPr>
          <a:xfrm>
            <a:off x="640080" y="269748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lgun Gothic"/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웨이브 · 경험치 · 골드로 보는 라인 운영 기준</a:t>
            </a:r>
            <a:endParaRPr b="0" i="0" sz="14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4" name="Google Shape;34;p1"/>
          <p:cNvSpPr/>
          <p:nvPr/>
        </p:nvSpPr>
        <p:spPr>
          <a:xfrm>
            <a:off x="640080" y="3246120"/>
            <a:ext cx="2103120" cy="384048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5" name="Google Shape;35;p1"/>
          <p:cNvSpPr txBox="1"/>
          <p:nvPr/>
        </p:nvSpPr>
        <p:spPr>
          <a:xfrm>
            <a:off x="640080" y="3246120"/>
            <a:ext cx="21031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Malgun Gothic"/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미니언 필수 개념 포함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6" name="Google Shape;36;p1"/>
          <p:cNvSpPr/>
          <p:nvPr/>
        </p:nvSpPr>
        <p:spPr>
          <a:xfrm>
            <a:off x="5074920" y="1371600"/>
            <a:ext cx="1143000" cy="1371600"/>
          </a:xfrm>
          <a:prstGeom prst="chevron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7" name="Google Shape;37;p1"/>
          <p:cNvSpPr txBox="1"/>
          <p:nvPr/>
        </p:nvSpPr>
        <p:spPr>
          <a:xfrm>
            <a:off x="4983480" y="2926080"/>
            <a:ext cx="1234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Malgun Gothic"/>
              <a:buNone/>
            </a:pPr>
            <a:r>
              <a:rPr b="1" lang="en-US" sz="14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2·3레벨</a:t>
            </a:r>
            <a:endParaRPr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6263640" y="1371600"/>
            <a:ext cx="1143000" cy="1371600"/>
          </a:xfrm>
          <a:prstGeom prst="chevron">
            <a:avLst>
              <a:gd fmla="val 50000" name="adj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39" name="Google Shape;39;p1"/>
          <p:cNvSpPr txBox="1"/>
          <p:nvPr/>
        </p:nvSpPr>
        <p:spPr>
          <a:xfrm>
            <a:off x="6172200" y="2926080"/>
            <a:ext cx="1234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b="1" lang="en-US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14:30</a:t>
            </a:r>
            <a:endParaRPr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0" name="Google Shape;40;p1"/>
          <p:cNvSpPr/>
          <p:nvPr/>
        </p:nvSpPr>
        <p:spPr>
          <a:xfrm>
            <a:off x="7452360" y="1371600"/>
            <a:ext cx="1143000" cy="1371600"/>
          </a:xfrm>
          <a:prstGeom prst="chevron">
            <a:avLst>
              <a:gd fmla="val 50000" name="adj"/>
            </a:avLst>
          </a:prstGeom>
          <a:solidFill>
            <a:schemeClr val="accent3"/>
          </a:solidFill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41" name="Google Shape;41;p1"/>
          <p:cNvSpPr txBox="1"/>
          <p:nvPr/>
        </p:nvSpPr>
        <p:spPr>
          <a:xfrm>
            <a:off x="7360920" y="2926080"/>
            <a:ext cx="1234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Malgun Gothic"/>
              <a:buNone/>
            </a:pPr>
            <a:r>
              <a:rPr b="1" lang="en-US" sz="14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25:15</a:t>
            </a:r>
            <a:endParaRPr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"/>
          <p:cNvSpPr txBox="1"/>
          <p:nvPr>
            <p:ph idx="1" type="body"/>
          </p:nvPr>
        </p:nvSpPr>
        <p:spPr>
          <a:xfrm>
            <a:off x="680902" y="1466306"/>
            <a:ext cx="4206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</a:pPr>
            <a:r>
              <a:rPr b="1" lang="en-US" sz="1400">
                <a:solidFill>
                  <a:schemeClr val="accent1"/>
                </a:solidFill>
              </a:rPr>
              <a:t>Chapter 01</a:t>
            </a:r>
            <a:endParaRPr sz="1400"/>
          </a:p>
        </p:txBody>
      </p:sp>
      <p:sp>
        <p:nvSpPr>
          <p:cNvPr id="48" name="Google Shape;48;p2"/>
          <p:cNvSpPr txBox="1"/>
          <p:nvPr>
            <p:ph type="title"/>
          </p:nvPr>
        </p:nvSpPr>
        <p:spPr>
          <a:xfrm>
            <a:off x="640080" y="1783080"/>
            <a:ext cx="438912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</a:pPr>
            <a:r>
              <a:rPr b="1" lang="en-US" sz="4400">
                <a:solidFill>
                  <a:schemeClr val="dk1"/>
                </a:solidFill>
              </a:rPr>
              <a:t>초반 레벨 타이밍</a:t>
            </a:r>
            <a:endParaRPr sz="4400"/>
          </a:p>
        </p:txBody>
      </p:sp>
      <p:sp>
        <p:nvSpPr>
          <p:cNvPr id="49" name="Google Shape;49;p2"/>
          <p:cNvSpPr txBox="1"/>
          <p:nvPr>
            <p:ph idx="2" type="body"/>
          </p:nvPr>
        </p:nvSpPr>
        <p:spPr>
          <a:xfrm>
            <a:off x="762545" y="2769327"/>
            <a:ext cx="42062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</a:pPr>
            <a:r>
              <a:rPr lang="en-US" sz="1500">
                <a:solidFill>
                  <a:schemeClr val="dk2"/>
                </a:solidFill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웨이브 구성</a:t>
            </a:r>
            <a:r>
              <a:rPr lang="en-US" sz="1500">
                <a:solidFill>
                  <a:schemeClr val="dk2"/>
                </a:solidFill>
              </a:rPr>
              <a:t> · 2·3레벨 · 경험치와 골드</a:t>
            </a:r>
            <a:endParaRPr sz="1500"/>
          </a:p>
        </p:txBody>
      </p:sp>
      <p:sp>
        <p:nvSpPr>
          <p:cNvPr id="50" name="Google Shape;50;p2"/>
          <p:cNvSpPr/>
          <p:nvPr/>
        </p:nvSpPr>
        <p:spPr>
          <a:xfrm rot="5400000">
            <a:off x="5303520" y="777240"/>
            <a:ext cx="3108960" cy="310896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1" name="Google Shape;51;p2"/>
          <p:cNvSpPr/>
          <p:nvPr/>
        </p:nvSpPr>
        <p:spPr>
          <a:xfrm rot="5400000">
            <a:off x="6309360" y="1783080"/>
            <a:ext cx="1097280" cy="109728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52" name="Google Shape;5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29400" y="210312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2"/>
          <p:cNvSpPr/>
          <p:nvPr/>
        </p:nvSpPr>
        <p:spPr>
          <a:xfrm>
            <a:off x="5074920" y="3611880"/>
            <a:ext cx="146304" cy="146304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8412480" y="822960"/>
            <a:ext cx="109728" cy="109728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5" name="Google Shape;55;p2"/>
          <p:cNvSpPr/>
          <p:nvPr/>
        </p:nvSpPr>
        <p:spPr>
          <a:xfrm>
            <a:off x="7955280" y="3977640"/>
            <a:ext cx="182880" cy="182880"/>
          </a:xfrm>
          <a:prstGeom prst="ellipse">
            <a:avLst/>
          </a:prstGeom>
          <a:solidFill>
            <a:schemeClr val="accent4"/>
          </a:solidFill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"/>
          <p:cNvSpPr txBox="1"/>
          <p:nvPr>
            <p:ph idx="1" type="body"/>
          </p:nvPr>
        </p:nvSpPr>
        <p:spPr>
          <a:xfrm>
            <a:off x="548640" y="292608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01  웨이브 개념</a:t>
            </a:r>
            <a:endParaRPr sz="1000"/>
          </a:p>
        </p:txBody>
      </p:sp>
      <p:sp>
        <p:nvSpPr>
          <p:cNvPr id="62" name="Google Shape;62;p3"/>
          <p:cNvSpPr txBox="1"/>
          <p:nvPr>
            <p:ph type="title"/>
          </p:nvPr>
        </p:nvSpPr>
        <p:spPr>
          <a:xfrm>
            <a:off x="548640" y="54864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dk1"/>
                </a:solidFill>
              </a:rPr>
              <a:t>레벨 타이밍은 시간이 아닌 웨이브 순번으로 봅니다</a:t>
            </a:r>
            <a:endParaRPr sz="2400"/>
          </a:p>
        </p:txBody>
      </p:sp>
      <p:sp>
        <p:nvSpPr>
          <p:cNvPr id="63" name="Google Shape;63;p3"/>
          <p:cNvSpPr/>
          <p:nvPr/>
        </p:nvSpPr>
        <p:spPr>
          <a:xfrm>
            <a:off x="548640" y="1325880"/>
            <a:ext cx="4114800" cy="3108960"/>
          </a:xfrm>
          <a:prstGeom prst="roundRect">
            <a:avLst>
              <a:gd fmla="val 3529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4" name="Google Shape;64;p3"/>
          <p:cNvSpPr txBox="1"/>
          <p:nvPr/>
        </p:nvSpPr>
        <p:spPr>
          <a:xfrm>
            <a:off x="822960" y="1554480"/>
            <a:ext cx="3200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algun Gothic"/>
              <a:buNone/>
            </a:pPr>
            <a:r>
              <a:rPr b="1" lang="en-US" sz="15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1웨이브 구성</a:t>
            </a:r>
            <a:endParaRPr sz="15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5" name="Google Shape;65;p3"/>
          <p:cNvSpPr/>
          <p:nvPr/>
        </p:nvSpPr>
        <p:spPr>
          <a:xfrm rot="5400000">
            <a:off x="822960" y="2148840"/>
            <a:ext cx="530352" cy="530352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66" name="Google Shape;6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2066" y="2307946"/>
            <a:ext cx="212141" cy="21214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3"/>
          <p:cNvSpPr/>
          <p:nvPr/>
        </p:nvSpPr>
        <p:spPr>
          <a:xfrm rot="5400000">
            <a:off x="1426464" y="2148840"/>
            <a:ext cx="530352" cy="530352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68" name="Google Shape;6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5570" y="2307946"/>
            <a:ext cx="212141" cy="212141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"/>
          <p:cNvSpPr/>
          <p:nvPr/>
        </p:nvSpPr>
        <p:spPr>
          <a:xfrm rot="5400000">
            <a:off x="2029968" y="2148840"/>
            <a:ext cx="530352" cy="530352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70" name="Google Shape;7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89074" y="2307946"/>
            <a:ext cx="212141" cy="21214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3"/>
          <p:cNvSpPr/>
          <p:nvPr/>
        </p:nvSpPr>
        <p:spPr>
          <a:xfrm rot="5400000">
            <a:off x="2633472" y="2148840"/>
            <a:ext cx="530352" cy="530352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72" name="Google Shape;7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92578" y="2307946"/>
            <a:ext cx="212141" cy="21214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3"/>
          <p:cNvSpPr/>
          <p:nvPr/>
        </p:nvSpPr>
        <p:spPr>
          <a:xfrm rot="5400000">
            <a:off x="3236976" y="2148840"/>
            <a:ext cx="530352" cy="530352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74" name="Google Shape;74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96082" y="2307946"/>
            <a:ext cx="212141" cy="212141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3"/>
          <p:cNvSpPr/>
          <p:nvPr/>
        </p:nvSpPr>
        <p:spPr>
          <a:xfrm rot="5400000">
            <a:off x="3840480" y="2148840"/>
            <a:ext cx="530352" cy="530352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76" name="Google Shape;7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99586" y="2307946"/>
            <a:ext cx="212141" cy="21214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3"/>
          <p:cNvSpPr txBox="1"/>
          <p:nvPr/>
        </p:nvSpPr>
        <p:spPr>
          <a:xfrm>
            <a:off x="822960" y="2743200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근접 3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78" name="Google Shape;78;p3"/>
          <p:cNvSpPr txBox="1"/>
          <p:nvPr/>
        </p:nvSpPr>
        <p:spPr>
          <a:xfrm>
            <a:off x="2633472" y="2743200"/>
            <a:ext cx="17373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원거리 3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79" name="Google Shape;79;p3"/>
          <p:cNvSpPr txBox="1"/>
          <p:nvPr/>
        </p:nvSpPr>
        <p:spPr>
          <a:xfrm>
            <a:off x="822960" y="3246120"/>
            <a:ext cx="356616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Malgun Gothic"/>
              <a:buNone/>
            </a:pPr>
            <a:r>
              <a:rPr b="1" lang="en-US" sz="40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= </a:t>
            </a:r>
            <a:r>
              <a:rPr b="1" lang="en-US" sz="40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6개</a:t>
            </a:r>
            <a:endParaRPr sz="4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4846320" y="1325880"/>
            <a:ext cx="3749040" cy="914400"/>
          </a:xfrm>
          <a:prstGeom prst="roundRect">
            <a:avLst>
              <a:gd fmla="val 1200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1" name="Google Shape;81;p3"/>
          <p:cNvSpPr/>
          <p:nvPr/>
        </p:nvSpPr>
        <p:spPr>
          <a:xfrm rot="5400000">
            <a:off x="5029200" y="1508760"/>
            <a:ext cx="548640" cy="54864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82" name="Google Shape;82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93792" y="1673352"/>
            <a:ext cx="219456" cy="219456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3"/>
          <p:cNvSpPr txBox="1"/>
          <p:nvPr/>
        </p:nvSpPr>
        <p:spPr>
          <a:xfrm>
            <a:off x="5760720" y="1463040"/>
            <a:ext cx="2651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algun Gothic"/>
              <a:buNone/>
            </a:pPr>
            <a:r>
              <a:rPr b="1" lang="en-US" sz="18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30초</a:t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4" name="Google Shape;84;p3"/>
          <p:cNvSpPr txBox="1"/>
          <p:nvPr/>
        </p:nvSpPr>
        <p:spPr>
          <a:xfrm>
            <a:off x="5760720" y="1828800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초반 웨이브 생성 간격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4846320" y="2404872"/>
            <a:ext cx="3749040" cy="914400"/>
          </a:xfrm>
          <a:prstGeom prst="roundRect">
            <a:avLst>
              <a:gd fmla="val 1200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6" name="Google Shape;86;p3"/>
          <p:cNvSpPr/>
          <p:nvPr/>
        </p:nvSpPr>
        <p:spPr>
          <a:xfrm rot="5400000">
            <a:off x="5029200" y="2587752"/>
            <a:ext cx="548640" cy="54864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87" name="Google Shape;87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93792" y="2752344"/>
            <a:ext cx="219456" cy="219456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3"/>
          <p:cNvSpPr txBox="1"/>
          <p:nvPr/>
        </p:nvSpPr>
        <p:spPr>
          <a:xfrm>
            <a:off x="5760720" y="2542032"/>
            <a:ext cx="2651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lgun Gothic"/>
              <a:buNone/>
            </a:pPr>
            <a:r>
              <a:rPr b="1" lang="en-US" sz="1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3웨이브마다</a:t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9" name="Google Shape;89;p3"/>
          <p:cNvSpPr txBox="1"/>
          <p:nvPr/>
        </p:nvSpPr>
        <p:spPr>
          <a:xfrm>
            <a:off x="5760720" y="2907792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대포 미니언 1개 추가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4846320" y="3483864"/>
            <a:ext cx="3749040" cy="914400"/>
          </a:xfrm>
          <a:prstGeom prst="roundRect">
            <a:avLst>
              <a:gd fmla="val 1200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91" name="Google Shape;91;p3"/>
          <p:cNvSpPr/>
          <p:nvPr/>
        </p:nvSpPr>
        <p:spPr>
          <a:xfrm rot="5400000">
            <a:off x="5029200" y="3666744"/>
            <a:ext cx="548640" cy="54864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92" name="Google Shape;92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193792" y="3831336"/>
            <a:ext cx="219456" cy="219456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3"/>
          <p:cNvSpPr txBox="1"/>
          <p:nvPr/>
        </p:nvSpPr>
        <p:spPr>
          <a:xfrm>
            <a:off x="5760720" y="3621024"/>
            <a:ext cx="2651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Malgun Gothic"/>
              <a:buNone/>
            </a:pPr>
            <a:r>
              <a:rPr b="1" lang="en-US" sz="18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웨이브 순번</a:t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94" name="Google Shape;94;p3"/>
          <p:cNvSpPr txBox="1"/>
          <p:nvPr/>
        </p:nvSpPr>
        <p:spPr>
          <a:xfrm>
            <a:off x="5760720" y="3986784"/>
            <a:ext cx="2651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레벨 타이밍 판단 기준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95" name="Google Shape;95;p3"/>
          <p:cNvSpPr txBox="1"/>
          <p:nvPr>
            <p:ph idx="4294967295" type="sldNum"/>
          </p:nvPr>
        </p:nvSpPr>
        <p:spPr>
          <a:xfrm>
            <a:off x="8229600" y="4754880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800">
              <a:solidFill>
                <a:schemeClr val="accent3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"/>
          <p:cNvSpPr txBox="1"/>
          <p:nvPr>
            <p:ph idx="1" type="body"/>
          </p:nvPr>
        </p:nvSpPr>
        <p:spPr>
          <a:xfrm>
            <a:off x="548640" y="292608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02  2레벨 타이밍</a:t>
            </a:r>
            <a:endParaRPr sz="1000"/>
          </a:p>
        </p:txBody>
      </p:sp>
      <p:sp>
        <p:nvSpPr>
          <p:cNvPr id="102" name="Google Shape;102;p4"/>
          <p:cNvSpPr txBox="1"/>
          <p:nvPr>
            <p:ph type="title"/>
          </p:nvPr>
        </p:nvSpPr>
        <p:spPr>
          <a:xfrm>
            <a:off x="548640" y="54864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dk1"/>
                </a:solidFill>
              </a:rPr>
              <a:t>1웨이브만으로는 2레벨에 경험치 1이 부족합니다</a:t>
            </a:r>
            <a:endParaRPr sz="2400"/>
          </a:p>
        </p:txBody>
      </p:sp>
      <p:sp>
        <p:nvSpPr>
          <p:cNvPr id="103" name="Google Shape;103;p4"/>
          <p:cNvSpPr/>
          <p:nvPr/>
        </p:nvSpPr>
        <p:spPr>
          <a:xfrm>
            <a:off x="548640" y="1325880"/>
            <a:ext cx="2560320" cy="1828800"/>
          </a:xfrm>
          <a:prstGeom prst="roundRect">
            <a:avLst>
              <a:gd fmla="val 600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4" name="Google Shape;104;p4"/>
          <p:cNvSpPr txBox="1"/>
          <p:nvPr/>
        </p:nvSpPr>
        <p:spPr>
          <a:xfrm>
            <a:off x="822960" y="1554480"/>
            <a:ext cx="201168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Malgun Gothic"/>
              <a:buNone/>
            </a:pPr>
            <a:r>
              <a:rPr b="1" lang="en-US" sz="48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279</a:t>
            </a:r>
            <a:endParaRPr sz="4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5" name="Google Shape;105;p4"/>
          <p:cNvSpPr txBox="1"/>
          <p:nvPr/>
        </p:nvSpPr>
        <p:spPr>
          <a:xfrm>
            <a:off x="822960" y="246888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1웨이브 전체 경험치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3291840" y="1325880"/>
            <a:ext cx="2560320" cy="1828800"/>
          </a:xfrm>
          <a:prstGeom prst="roundRect">
            <a:avLst>
              <a:gd fmla="val 600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7" name="Google Shape;107;p4"/>
          <p:cNvSpPr txBox="1"/>
          <p:nvPr/>
        </p:nvSpPr>
        <p:spPr>
          <a:xfrm>
            <a:off x="3566160" y="1554480"/>
            <a:ext cx="201168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800"/>
              <a:buFont typeface="Malgun Gothic"/>
              <a:buNone/>
            </a:pPr>
            <a:r>
              <a:rPr b="1" lang="en-US" sz="4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280</a:t>
            </a:r>
            <a:endParaRPr sz="4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3566160" y="246888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2레벨 필요 경험치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6035040" y="1325880"/>
            <a:ext cx="2560320" cy="1828800"/>
          </a:xfrm>
          <a:prstGeom prst="roundRect">
            <a:avLst>
              <a:gd fmla="val 6000" name="adj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6309360" y="1554480"/>
            <a:ext cx="2011680" cy="8686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Malgun Gothic"/>
              <a:buNone/>
            </a:pPr>
            <a:r>
              <a:rPr b="1" lang="en-US" sz="4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−1</a:t>
            </a:r>
            <a:endParaRPr sz="4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1" name="Google Shape;111;p4"/>
          <p:cNvSpPr txBox="1"/>
          <p:nvPr/>
        </p:nvSpPr>
        <p:spPr>
          <a:xfrm>
            <a:off x="6309360" y="2468880"/>
            <a:ext cx="21031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다음 웨이브 미니언 1기 추가 필요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548640" y="3383280"/>
            <a:ext cx="8046720" cy="1097280"/>
          </a:xfrm>
          <a:prstGeom prst="roundRect">
            <a:avLst>
              <a:gd fmla="val 1000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822960" y="352044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경험치 게이지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4" name="Google Shape;114;p4"/>
          <p:cNvSpPr txBox="1"/>
          <p:nvPr/>
        </p:nvSpPr>
        <p:spPr>
          <a:xfrm>
            <a:off x="5577840" y="352044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279 / 280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5" name="Google Shape;115;p4"/>
          <p:cNvSpPr/>
          <p:nvPr/>
        </p:nvSpPr>
        <p:spPr>
          <a:xfrm>
            <a:off x="822960" y="3931920"/>
            <a:ext cx="7498080" cy="27432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6" name="Google Shape;116;p4"/>
          <p:cNvSpPr/>
          <p:nvPr/>
        </p:nvSpPr>
        <p:spPr>
          <a:xfrm>
            <a:off x="822960" y="3931920"/>
            <a:ext cx="7361573" cy="27432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7" name="Google Shape;117;p4"/>
          <p:cNvSpPr txBox="1"/>
          <p:nvPr>
            <p:ph idx="4294967295" type="sldNum"/>
          </p:nvPr>
        </p:nvSpPr>
        <p:spPr>
          <a:xfrm>
            <a:off x="8229600" y="4754880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800">
              <a:solidFill>
                <a:schemeClr val="accent3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"/>
          <p:cNvSpPr txBox="1"/>
          <p:nvPr>
            <p:ph idx="1" type="body"/>
          </p:nvPr>
        </p:nvSpPr>
        <p:spPr>
          <a:xfrm>
            <a:off x="548640" y="292608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03  라인별 2·3레벨</a:t>
            </a:r>
            <a:endParaRPr sz="1000"/>
          </a:p>
        </p:txBody>
      </p:sp>
      <p:sp>
        <p:nvSpPr>
          <p:cNvPr id="124" name="Google Shape;124;p5"/>
          <p:cNvSpPr txBox="1"/>
          <p:nvPr>
            <p:ph type="title"/>
          </p:nvPr>
        </p:nvSpPr>
        <p:spPr>
          <a:xfrm>
            <a:off x="548640" y="54864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dk1"/>
                </a:solidFill>
              </a:rPr>
              <a:t>바텀은 3레벨이 한 웨이브 늦습니다</a:t>
            </a:r>
            <a:endParaRPr sz="2400"/>
          </a:p>
        </p:txBody>
      </p:sp>
      <p:graphicFrame>
        <p:nvGraphicFramePr>
          <p:cNvPr id="125" name="Google Shape;125;p5"/>
          <p:cNvGraphicFramePr/>
          <p:nvPr/>
        </p:nvGraphicFramePr>
        <p:xfrm>
          <a:off x="548640" y="13258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{693928FA-2150-4EC5-903A-34EF59B46771}</a:tableStyleId>
              </a:tblPr>
              <a:tblGrid>
                <a:gridCol w="2011675"/>
                <a:gridCol w="2834650"/>
                <a:gridCol w="3200400"/>
              </a:tblGrid>
              <a:tr h="411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</a:rPr>
                        <a:t>라인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</a:rPr>
                        <a:t>2레벨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</a:rPr>
                        <a:t>3레벨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accent1"/>
                          </a:solidFill>
                        </a:rPr>
                        <a:t>탑 · 미드 (단독)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2번째 웨이브 · 첫 근접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3번째 웨이브 · 두 번째 근접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114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dk1"/>
                          </a:solidFill>
                        </a:rPr>
                        <a:t>바텀 (2인 듀오)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2번째 웨이브 · 세 번째 근접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accent1"/>
                          </a:solidFill>
                        </a:rPr>
                        <a:t>4번째 웨이브</a:t>
                      </a:r>
                      <a:r>
                        <a:rPr b="1" lang="en-US" sz="1200" u="none" cap="none" strike="noStrike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· 두 번째 근접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26" name="Google Shape;126;p5"/>
          <p:cNvSpPr/>
          <p:nvPr/>
        </p:nvSpPr>
        <p:spPr>
          <a:xfrm>
            <a:off x="547007" y="2971800"/>
            <a:ext cx="8046720" cy="1554480"/>
          </a:xfrm>
          <a:prstGeom prst="roundRect">
            <a:avLst>
              <a:gd fmla="val 7059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127" name="Google Shape;127;p5"/>
          <p:cNvCxnSpPr/>
          <p:nvPr/>
        </p:nvCxnSpPr>
        <p:spPr>
          <a:xfrm>
            <a:off x="1691639" y="3749040"/>
            <a:ext cx="6439989" cy="0"/>
          </a:xfrm>
          <a:prstGeom prst="straightConnector1">
            <a:avLst/>
          </a:prstGeom>
          <a:noFill/>
          <a:ln cap="flat" cmpd="sng" w="25400">
            <a:solidFill>
              <a:srgbClr val="D9DBE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5"/>
          <p:cNvSpPr txBox="1"/>
          <p:nvPr/>
        </p:nvSpPr>
        <p:spPr>
          <a:xfrm>
            <a:off x="777240" y="3154680"/>
            <a:ext cx="8229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단독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777240" y="4050792"/>
            <a:ext cx="8229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듀오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1665840" y="3678990"/>
            <a:ext cx="128016" cy="128016"/>
          </a:xfrm>
          <a:prstGeom prst="ellipse">
            <a:avLst/>
          </a:prstGeom>
          <a:solidFill>
            <a:schemeClr val="accent3"/>
          </a:solidFill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1483614" y="3441246"/>
            <a:ext cx="540966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algun Gothic"/>
              <a:buNone/>
            </a:pPr>
            <a:r>
              <a:rPr lang="en-US" sz="10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1웨이브</a:t>
            </a:r>
            <a:endParaRPr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3593592" y="3683562"/>
            <a:ext cx="128016" cy="128016"/>
          </a:xfrm>
          <a:prstGeom prst="ellipse">
            <a:avLst/>
          </a:prstGeom>
          <a:solidFill>
            <a:schemeClr val="accent3"/>
          </a:solidFill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3" name="Google Shape;133;p5"/>
          <p:cNvSpPr txBox="1"/>
          <p:nvPr/>
        </p:nvSpPr>
        <p:spPr>
          <a:xfrm>
            <a:off x="3429408" y="3778921"/>
            <a:ext cx="8229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algun Gothic"/>
              <a:buNone/>
            </a:pPr>
            <a:r>
              <a:rPr lang="en-US" sz="10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2웨이브</a:t>
            </a:r>
            <a:endParaRPr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5542080" y="3679154"/>
            <a:ext cx="128016" cy="128016"/>
          </a:xfrm>
          <a:prstGeom prst="ellipse">
            <a:avLst/>
          </a:prstGeom>
          <a:solidFill>
            <a:schemeClr val="accent3"/>
          </a:solidFill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5" name="Google Shape;135;p5"/>
          <p:cNvSpPr txBox="1"/>
          <p:nvPr/>
        </p:nvSpPr>
        <p:spPr>
          <a:xfrm>
            <a:off x="5414065" y="3845706"/>
            <a:ext cx="8229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algun Gothic"/>
              <a:buNone/>
            </a:pPr>
            <a:r>
              <a:rPr lang="en-US" sz="10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3웨이브</a:t>
            </a:r>
            <a:endParaRPr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7426560" y="3683236"/>
            <a:ext cx="128016" cy="128016"/>
          </a:xfrm>
          <a:prstGeom prst="ellipse">
            <a:avLst/>
          </a:prstGeom>
          <a:solidFill>
            <a:schemeClr val="accent3"/>
          </a:solidFill>
          <a:ln cap="flat" cmpd="sng" w="127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7308668" y="3413488"/>
            <a:ext cx="82296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Malgun Gothic"/>
              <a:buNone/>
            </a:pPr>
            <a:r>
              <a:rPr lang="en-US" sz="10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4웨이브</a:t>
            </a:r>
            <a:endParaRPr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3273552" y="3108960"/>
            <a:ext cx="768096" cy="36576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39" name="Google Shape;139;p5"/>
          <p:cNvSpPr txBox="1"/>
          <p:nvPr/>
        </p:nvSpPr>
        <p:spPr>
          <a:xfrm>
            <a:off x="3273552" y="3099816"/>
            <a:ext cx="768096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2레벨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5193792" y="3108960"/>
            <a:ext cx="768096" cy="36576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1" name="Google Shape;141;p5"/>
          <p:cNvSpPr txBox="1"/>
          <p:nvPr/>
        </p:nvSpPr>
        <p:spPr>
          <a:xfrm>
            <a:off x="5193792" y="3108960"/>
            <a:ext cx="768096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3레벨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3273552" y="4005072"/>
            <a:ext cx="768096" cy="36576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3" name="Google Shape;143;p5"/>
          <p:cNvSpPr txBox="1"/>
          <p:nvPr/>
        </p:nvSpPr>
        <p:spPr>
          <a:xfrm>
            <a:off x="3273552" y="4005072"/>
            <a:ext cx="768096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2레벨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4" name="Google Shape;144;p5"/>
          <p:cNvSpPr/>
          <p:nvPr/>
        </p:nvSpPr>
        <p:spPr>
          <a:xfrm>
            <a:off x="7114032" y="4005072"/>
            <a:ext cx="768096" cy="36576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7114032" y="4005072"/>
            <a:ext cx="768096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3레벨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6" name="Google Shape;146;p5"/>
          <p:cNvSpPr txBox="1"/>
          <p:nvPr>
            <p:ph idx="4294967295" type="sldNum"/>
          </p:nvPr>
        </p:nvSpPr>
        <p:spPr>
          <a:xfrm>
            <a:off x="8229600" y="4754880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800">
              <a:solidFill>
                <a:schemeClr val="accent3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"/>
          <p:cNvSpPr txBox="1"/>
          <p:nvPr>
            <p:ph idx="1" type="body"/>
          </p:nvPr>
        </p:nvSpPr>
        <p:spPr>
          <a:xfrm>
            <a:off x="548640" y="292608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04  바텀이 늦는 이유</a:t>
            </a:r>
            <a:endParaRPr sz="1000"/>
          </a:p>
        </p:txBody>
      </p:sp>
      <p:sp>
        <p:nvSpPr>
          <p:cNvPr id="153" name="Google Shape;153;p6"/>
          <p:cNvSpPr txBox="1"/>
          <p:nvPr>
            <p:ph type="title"/>
          </p:nvPr>
        </p:nvSpPr>
        <p:spPr>
          <a:xfrm>
            <a:off x="548640" y="54864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dk1"/>
                </a:solidFill>
              </a:rPr>
              <a:t>경험치를 나눌수록 레벨이 늦어집니다</a:t>
            </a:r>
            <a:endParaRPr sz="2400"/>
          </a:p>
        </p:txBody>
      </p:sp>
      <p:sp>
        <p:nvSpPr>
          <p:cNvPr id="154" name="Google Shape;154;p6"/>
          <p:cNvSpPr/>
          <p:nvPr/>
        </p:nvSpPr>
        <p:spPr>
          <a:xfrm>
            <a:off x="548640" y="1325880"/>
            <a:ext cx="2651760" cy="3108960"/>
          </a:xfrm>
          <a:prstGeom prst="roundRect">
            <a:avLst>
              <a:gd fmla="val 4138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55" name="Google Shape;155;p6"/>
          <p:cNvSpPr/>
          <p:nvPr/>
        </p:nvSpPr>
        <p:spPr>
          <a:xfrm rot="5400000">
            <a:off x="822960" y="1508760"/>
            <a:ext cx="457200" cy="4572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156" name="Google Shape;15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0120" y="1645920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6"/>
          <p:cNvSpPr txBox="1"/>
          <p:nvPr/>
        </p:nvSpPr>
        <p:spPr>
          <a:xfrm>
            <a:off x="1417320" y="1572768"/>
            <a:ext cx="1645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b="1" lang="en-US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2인 (바텀 듀오)</a:t>
            </a:r>
            <a:endParaRPr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aphicFrame>
        <p:nvGraphicFramePr>
          <p:cNvPr id="158" name="Google Shape;158;p6"/>
          <p:cNvGraphicFramePr/>
          <p:nvPr/>
        </p:nvGraphicFramePr>
        <p:xfrm>
          <a:off x="868680" y="2103120"/>
          <a:ext cx="2011680" cy="2011680"/>
        </p:xfrm>
        <a:graphic>
          <a:graphicData uri="http://schemas.openxmlformats.org/drawingml/2006/chart">
            <c:chart r:id="rId4"/>
          </a:graphicData>
        </a:graphic>
      </p:graphicFrame>
      <p:sp>
        <p:nvSpPr>
          <p:cNvPr id="159" name="Google Shape;159;p6"/>
          <p:cNvSpPr txBox="1"/>
          <p:nvPr/>
        </p:nvSpPr>
        <p:spPr>
          <a:xfrm>
            <a:off x="868680" y="2834640"/>
            <a:ext cx="20116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Malgun Gothic"/>
              <a:buNone/>
            </a:pPr>
            <a:r>
              <a:rPr b="1" lang="en-US" sz="17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각 65%</a:t>
            </a:r>
            <a:endParaRPr sz="17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3383280" y="1325880"/>
            <a:ext cx="2651760" cy="3108960"/>
          </a:xfrm>
          <a:prstGeom prst="roundRect">
            <a:avLst>
              <a:gd fmla="val 4138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1" name="Google Shape;161;p6"/>
          <p:cNvSpPr/>
          <p:nvPr/>
        </p:nvSpPr>
        <p:spPr>
          <a:xfrm rot="5400000">
            <a:off x="3657600" y="1508760"/>
            <a:ext cx="457200" cy="45720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162" name="Google Shape;16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94760" y="1645920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6"/>
          <p:cNvSpPr txBox="1"/>
          <p:nvPr/>
        </p:nvSpPr>
        <p:spPr>
          <a:xfrm>
            <a:off x="4251960" y="1572768"/>
            <a:ext cx="16459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lgun Gothic"/>
              <a:buNone/>
            </a:pPr>
            <a:r>
              <a:rPr b="1" lang="en-US" sz="14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3인</a:t>
            </a:r>
            <a:endParaRPr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aphicFrame>
        <p:nvGraphicFramePr>
          <p:cNvPr id="164" name="Google Shape;164;p6"/>
          <p:cNvGraphicFramePr/>
          <p:nvPr/>
        </p:nvGraphicFramePr>
        <p:xfrm>
          <a:off x="3703320" y="2103120"/>
          <a:ext cx="2011680" cy="2011680"/>
        </p:xfrm>
        <a:graphic>
          <a:graphicData uri="http://schemas.openxmlformats.org/drawingml/2006/chart">
            <c:chart r:id="rId6"/>
          </a:graphicData>
        </a:graphic>
      </p:graphicFrame>
      <p:sp>
        <p:nvSpPr>
          <p:cNvPr id="165" name="Google Shape;165;p6"/>
          <p:cNvSpPr txBox="1"/>
          <p:nvPr/>
        </p:nvSpPr>
        <p:spPr>
          <a:xfrm>
            <a:off x="3703320" y="2834640"/>
            <a:ext cx="20116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algun Gothic"/>
              <a:buNone/>
            </a:pPr>
            <a:r>
              <a:rPr b="1" lang="en-US" sz="17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약 43%</a:t>
            </a:r>
            <a:endParaRPr sz="17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6" name="Google Shape;166;p6"/>
          <p:cNvSpPr/>
          <p:nvPr/>
        </p:nvSpPr>
        <p:spPr>
          <a:xfrm>
            <a:off x="6217920" y="1325880"/>
            <a:ext cx="2377440" cy="3108960"/>
          </a:xfrm>
          <a:prstGeom prst="roundRect">
            <a:avLst>
              <a:gd fmla="val 4615" name="adj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7" name="Google Shape;167;p6"/>
          <p:cNvSpPr txBox="1"/>
          <p:nvPr/>
        </p:nvSpPr>
        <p:spPr>
          <a:xfrm>
            <a:off x="6492240" y="1600200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accent5"/>
                </a:solidFill>
                <a:latin typeface="Malgun Gothic"/>
                <a:ea typeface="Malgun Gothic"/>
                <a:cs typeface="Malgun Gothic"/>
                <a:sym typeface="Malgun Gothic"/>
              </a:rPr>
              <a:t>핵심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8" name="Google Shape;168;p6"/>
          <p:cNvSpPr txBox="1"/>
          <p:nvPr/>
        </p:nvSpPr>
        <p:spPr>
          <a:xfrm>
            <a:off x="6492240" y="1965960"/>
            <a:ext cx="1874520" cy="822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algun Gothic"/>
              <a:buNone/>
            </a:pPr>
            <a:r>
              <a:rPr b="1" lang="en-US" sz="15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바텀은 2인이 경험치를 나눕니다.</a:t>
            </a:r>
            <a:endParaRPr sz="15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69" name="Google Shape;169;p6"/>
          <p:cNvSpPr txBox="1"/>
          <p:nvPr/>
        </p:nvSpPr>
        <p:spPr>
          <a:xfrm>
            <a:off x="6492240" y="2880360"/>
            <a:ext cx="187452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Malgun Gothic"/>
              <a:buNone/>
            </a:pPr>
            <a:r>
              <a:rPr lang="en-US" sz="1300">
                <a:solidFill>
                  <a:schemeClr val="accent4"/>
                </a:solidFill>
                <a:latin typeface="Malgun Gothic"/>
                <a:ea typeface="Malgun Gothic"/>
                <a:cs typeface="Malgun Gothic"/>
                <a:sym typeface="Malgun Gothic"/>
              </a:rPr>
              <a:t>그래서 단독 라인보다 레벨 타이밍이 늦습니다.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0" name="Google Shape;170;p6"/>
          <p:cNvSpPr txBox="1"/>
          <p:nvPr>
            <p:ph idx="4294967295" type="sldNum"/>
          </p:nvPr>
        </p:nvSpPr>
        <p:spPr>
          <a:xfrm>
            <a:off x="8229600" y="4754880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800">
              <a:solidFill>
                <a:schemeClr val="accent3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"/>
          <p:cNvSpPr txBox="1"/>
          <p:nvPr>
            <p:ph idx="1" type="body"/>
          </p:nvPr>
        </p:nvSpPr>
        <p:spPr>
          <a:xfrm>
            <a:off x="548640" y="292608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05  경험치와 골드</a:t>
            </a:r>
            <a:endParaRPr sz="1000"/>
          </a:p>
        </p:txBody>
      </p:sp>
      <p:sp>
        <p:nvSpPr>
          <p:cNvPr id="177" name="Google Shape;177;p7"/>
          <p:cNvSpPr txBox="1"/>
          <p:nvPr>
            <p:ph type="title"/>
          </p:nvPr>
        </p:nvSpPr>
        <p:spPr>
          <a:xfrm>
            <a:off x="548640" y="54864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dk1"/>
                </a:solidFill>
              </a:rPr>
              <a:t>경험치는 근처에서, 골드는 막타로 얻습니다</a:t>
            </a:r>
            <a:endParaRPr sz="2400"/>
          </a:p>
        </p:txBody>
      </p:sp>
      <p:sp>
        <p:nvSpPr>
          <p:cNvPr id="178" name="Google Shape;178;p7"/>
          <p:cNvSpPr/>
          <p:nvPr/>
        </p:nvSpPr>
        <p:spPr>
          <a:xfrm>
            <a:off x="548640" y="1325880"/>
            <a:ext cx="3931920" cy="1828800"/>
          </a:xfrm>
          <a:prstGeom prst="roundRect">
            <a:avLst>
              <a:gd fmla="val 600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79" name="Google Shape;179;p7"/>
          <p:cNvSpPr/>
          <p:nvPr/>
        </p:nvSpPr>
        <p:spPr>
          <a:xfrm rot="5400000">
            <a:off x="822960" y="1600200"/>
            <a:ext cx="640080" cy="64008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180" name="Google Shape;18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4984" y="1792224"/>
            <a:ext cx="256032" cy="256032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7"/>
          <p:cNvSpPr txBox="1"/>
          <p:nvPr/>
        </p:nvSpPr>
        <p:spPr>
          <a:xfrm>
            <a:off x="1645920" y="1600200"/>
            <a:ext cx="25603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lgun Gothic"/>
              <a:buNone/>
            </a:pPr>
            <a:r>
              <a:rPr b="1" lang="en-US" sz="14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경험치</a:t>
            </a:r>
            <a:endParaRPr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1645920" y="1920240"/>
            <a:ext cx="2651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Malgun Gothic"/>
              <a:buNone/>
            </a:pPr>
            <a:r>
              <a:rPr b="1" lang="en-US" sz="22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막타와 무관</a:t>
            </a:r>
            <a:endParaRPr sz="2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3" name="Google Shape;183;p7"/>
          <p:cNvSpPr txBox="1"/>
          <p:nvPr/>
        </p:nvSpPr>
        <p:spPr>
          <a:xfrm>
            <a:off x="1645920" y="2468880"/>
            <a:ext cx="2651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algun Gothic"/>
              <a:buNone/>
            </a:pPr>
            <a:r>
              <a:rPr lang="en-US" sz="13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근처에 있으면 획득합니다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4663440" y="1325880"/>
            <a:ext cx="3931920" cy="1828800"/>
          </a:xfrm>
          <a:prstGeom prst="roundRect">
            <a:avLst>
              <a:gd fmla="val 600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5" name="Google Shape;185;p7"/>
          <p:cNvSpPr/>
          <p:nvPr/>
        </p:nvSpPr>
        <p:spPr>
          <a:xfrm rot="5400000">
            <a:off x="4937760" y="1600200"/>
            <a:ext cx="640080" cy="64008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186" name="Google Shape;18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29784" y="1792224"/>
            <a:ext cx="256032" cy="256032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7"/>
          <p:cNvSpPr txBox="1"/>
          <p:nvPr/>
        </p:nvSpPr>
        <p:spPr>
          <a:xfrm>
            <a:off x="5760720" y="1600200"/>
            <a:ext cx="25603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lgun Gothic"/>
              <a:buNone/>
            </a:pPr>
            <a:r>
              <a:rPr b="1" lang="en-US" sz="14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골드</a:t>
            </a:r>
            <a:endParaRPr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8" name="Google Shape;188;p7"/>
          <p:cNvSpPr txBox="1"/>
          <p:nvPr/>
        </p:nvSpPr>
        <p:spPr>
          <a:xfrm>
            <a:off x="5760720" y="1920240"/>
            <a:ext cx="2651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Malgun Gothic"/>
              <a:buNone/>
            </a:pPr>
            <a:r>
              <a:rPr b="1" lang="en-US" sz="22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막타한 사람만</a:t>
            </a:r>
            <a:endParaRPr sz="2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89" name="Google Shape;189;p7"/>
          <p:cNvSpPr txBox="1"/>
          <p:nvPr/>
        </p:nvSpPr>
        <p:spPr>
          <a:xfrm>
            <a:off x="5760720" y="2468880"/>
            <a:ext cx="2651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Malgun Gothic"/>
              <a:buNone/>
            </a:pPr>
            <a:r>
              <a:rPr lang="en-US" sz="13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마지막 일격을 넣어야 획득합니다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0" name="Google Shape;190;p7"/>
          <p:cNvSpPr/>
          <p:nvPr/>
        </p:nvSpPr>
        <p:spPr>
          <a:xfrm>
            <a:off x="548640" y="3383280"/>
            <a:ext cx="8046720" cy="1097280"/>
          </a:xfrm>
          <a:prstGeom prst="roundRect">
            <a:avLst>
              <a:gd fmla="val 1000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822960" y="3611880"/>
            <a:ext cx="14630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미니언 골드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2" name="Google Shape;192;p7"/>
          <p:cNvSpPr txBox="1"/>
          <p:nvPr/>
        </p:nvSpPr>
        <p:spPr>
          <a:xfrm>
            <a:off x="822960" y="3977640"/>
            <a:ext cx="21031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Malgun Gothic"/>
              <a:buNone/>
            </a:pPr>
            <a:r>
              <a:rPr b="1" lang="en-US" sz="11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대포 1개 = 근접 약 2.6개</a:t>
            </a:r>
            <a:endParaRPr sz="11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3" name="Google Shape;193;p7"/>
          <p:cNvSpPr txBox="1"/>
          <p:nvPr/>
        </p:nvSpPr>
        <p:spPr>
          <a:xfrm>
            <a:off x="3108960" y="3611880"/>
            <a:ext cx="16459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근접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4" name="Google Shape;194;p7"/>
          <p:cNvSpPr txBox="1"/>
          <p:nvPr/>
        </p:nvSpPr>
        <p:spPr>
          <a:xfrm>
            <a:off x="3108960" y="3858768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algun Gothic"/>
              <a:buNone/>
            </a:pPr>
            <a:r>
              <a:rPr b="1" lang="en-US" sz="26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19</a:t>
            </a:r>
            <a:endParaRPr sz="2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5" name="Google Shape;195;p7"/>
          <p:cNvSpPr txBox="1"/>
          <p:nvPr/>
        </p:nvSpPr>
        <p:spPr>
          <a:xfrm>
            <a:off x="4937760" y="3611880"/>
            <a:ext cx="16459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원거리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6" name="Google Shape;196;p7"/>
          <p:cNvSpPr txBox="1"/>
          <p:nvPr/>
        </p:nvSpPr>
        <p:spPr>
          <a:xfrm>
            <a:off x="4937760" y="3858768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Malgun Gothic"/>
              <a:buNone/>
            </a:pPr>
            <a:r>
              <a:rPr b="1" lang="en-US" sz="26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14</a:t>
            </a:r>
            <a:endParaRPr sz="2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7" name="Google Shape;197;p7"/>
          <p:cNvSpPr txBox="1"/>
          <p:nvPr/>
        </p:nvSpPr>
        <p:spPr>
          <a:xfrm>
            <a:off x="6766560" y="3611880"/>
            <a:ext cx="16459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Malgun Gothic"/>
              <a:buNone/>
            </a:pPr>
            <a:r>
              <a:rPr lang="en-US" sz="1200">
                <a:solidFill>
                  <a:schemeClr val="dk2"/>
                </a:solidFill>
                <a:latin typeface="Malgun Gothic"/>
                <a:ea typeface="Malgun Gothic"/>
                <a:cs typeface="Malgun Gothic"/>
                <a:sym typeface="Malgun Gothic"/>
              </a:rPr>
              <a:t>대포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8" name="Google Shape;198;p7"/>
          <p:cNvSpPr txBox="1"/>
          <p:nvPr/>
        </p:nvSpPr>
        <p:spPr>
          <a:xfrm>
            <a:off x="6766560" y="3858768"/>
            <a:ext cx="16459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Malgun Gothic"/>
              <a:buNone/>
            </a:pPr>
            <a:r>
              <a:rPr b="1" lang="en-US" sz="26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50</a:t>
            </a:r>
            <a:endParaRPr sz="26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99" name="Google Shape;199;p7"/>
          <p:cNvSpPr txBox="1"/>
          <p:nvPr>
            <p:ph idx="4294967295" type="sldNum"/>
          </p:nvPr>
        </p:nvSpPr>
        <p:spPr>
          <a:xfrm>
            <a:off x="8229600" y="4754880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800">
              <a:solidFill>
                <a:schemeClr val="accent3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"/>
          <p:cNvSpPr txBox="1"/>
          <p:nvPr>
            <p:ph idx="1" type="body"/>
          </p:nvPr>
        </p:nvSpPr>
        <p:spPr>
          <a:xfrm>
            <a:off x="640080" y="1663228"/>
            <a:ext cx="42062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</a:pPr>
            <a:r>
              <a:rPr b="1" lang="en-US" sz="1400">
                <a:solidFill>
                  <a:schemeClr val="accent1"/>
                </a:solidFill>
              </a:rPr>
              <a:t>Chapter 02</a:t>
            </a:r>
            <a:endParaRPr sz="1400"/>
          </a:p>
        </p:txBody>
      </p:sp>
      <p:sp>
        <p:nvSpPr>
          <p:cNvPr id="206" name="Google Shape;206;p8"/>
          <p:cNvSpPr txBox="1"/>
          <p:nvPr>
            <p:ph type="title"/>
          </p:nvPr>
        </p:nvSpPr>
        <p:spPr>
          <a:xfrm>
            <a:off x="546191" y="2027355"/>
            <a:ext cx="534924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algun Gothic"/>
              <a:buNone/>
            </a:pPr>
            <a:r>
              <a:rPr b="1" lang="en-US" sz="3600">
                <a:solidFill>
                  <a:schemeClr val="dk1"/>
                </a:solidFill>
              </a:rPr>
              <a:t>14분 이후 가속 구간</a:t>
            </a:r>
            <a:endParaRPr sz="3600"/>
          </a:p>
        </p:txBody>
      </p:sp>
      <p:sp>
        <p:nvSpPr>
          <p:cNvPr id="207" name="Google Shape;207;p8"/>
          <p:cNvSpPr txBox="1"/>
          <p:nvPr>
            <p:ph idx="2" type="body"/>
          </p:nvPr>
        </p:nvSpPr>
        <p:spPr>
          <a:xfrm>
            <a:off x="640080" y="2773898"/>
            <a:ext cx="420624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None/>
            </a:pPr>
            <a:r>
              <a:rPr lang="en-US" sz="1300">
                <a:solidFill>
                  <a:schemeClr val="dk2"/>
                </a:solidFill>
              </a:rPr>
              <a:t>웨이브 간격 · 대포 주기 · 이탈 비용</a:t>
            </a:r>
            <a:endParaRPr sz="1300"/>
          </a:p>
        </p:txBody>
      </p:sp>
      <p:sp>
        <p:nvSpPr>
          <p:cNvPr id="208" name="Google Shape;208;p8"/>
          <p:cNvSpPr/>
          <p:nvPr/>
        </p:nvSpPr>
        <p:spPr>
          <a:xfrm rot="5400000">
            <a:off x="5303520" y="777240"/>
            <a:ext cx="3108960" cy="310896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9" name="Google Shape;209;p8"/>
          <p:cNvSpPr/>
          <p:nvPr/>
        </p:nvSpPr>
        <p:spPr>
          <a:xfrm rot="5400000">
            <a:off x="6309360" y="1783080"/>
            <a:ext cx="1097280" cy="109728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210" name="Google Shape;21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9400" y="210312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8"/>
          <p:cNvSpPr/>
          <p:nvPr/>
        </p:nvSpPr>
        <p:spPr>
          <a:xfrm>
            <a:off x="5074920" y="3611880"/>
            <a:ext cx="146304" cy="146304"/>
          </a:xfrm>
          <a:prstGeom prst="ellipse">
            <a:avLst/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8412480" y="822960"/>
            <a:ext cx="109728" cy="109728"/>
          </a:xfrm>
          <a:prstGeom prst="ellipse">
            <a:avLst/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7955280" y="3977640"/>
            <a:ext cx="182880" cy="182880"/>
          </a:xfrm>
          <a:prstGeom prst="ellipse">
            <a:avLst/>
          </a:prstGeom>
          <a:solidFill>
            <a:schemeClr val="accent4"/>
          </a:solidFill>
          <a:ln cap="flat" cmpd="sng" w="127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"/>
          <p:cNvSpPr txBox="1"/>
          <p:nvPr>
            <p:ph idx="1" type="body"/>
          </p:nvPr>
        </p:nvSpPr>
        <p:spPr>
          <a:xfrm>
            <a:off x="548640" y="292608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06  가속 구간</a:t>
            </a:r>
            <a:endParaRPr sz="1000"/>
          </a:p>
        </p:txBody>
      </p:sp>
      <p:sp>
        <p:nvSpPr>
          <p:cNvPr id="220" name="Google Shape;220;p9"/>
          <p:cNvSpPr txBox="1"/>
          <p:nvPr>
            <p:ph type="title"/>
          </p:nvPr>
        </p:nvSpPr>
        <p:spPr>
          <a:xfrm>
            <a:off x="548640" y="54864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dk1"/>
                </a:solidFill>
              </a:rPr>
              <a:t>14분 30초부터 라인 보상이 빨라집니다</a:t>
            </a:r>
            <a:endParaRPr sz="2400"/>
          </a:p>
        </p:txBody>
      </p:sp>
      <p:graphicFrame>
        <p:nvGraphicFramePr>
          <p:cNvPr id="221" name="Google Shape;221;p9"/>
          <p:cNvGraphicFramePr/>
          <p:nvPr/>
        </p:nvGraphicFramePr>
        <p:xfrm>
          <a:off x="548640" y="13258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{693928FA-2150-4EC5-903A-34EF59B46771}</a:tableStyleId>
              </a:tblPr>
              <a:tblGrid>
                <a:gridCol w="868675"/>
                <a:gridCol w="731525"/>
                <a:gridCol w="1234450"/>
                <a:gridCol w="1051550"/>
                <a:gridCol w="1051550"/>
              </a:tblGrid>
              <a:tr h="512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</a:rPr>
                        <a:t>구간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</a:rPr>
                        <a:t>간격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</a:rPr>
                        <a:t>대포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</a:rPr>
                        <a:t>미니언/분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lt1"/>
                          </a:solidFill>
                        </a:rPr>
                        <a:t>골드/분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512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dk1"/>
                          </a:solidFill>
                        </a:rPr>
                        <a:t>~14:30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30초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3웨이브마다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12.7개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dk2"/>
                          </a:solidFill>
                        </a:rPr>
                        <a:t>231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12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dk1"/>
                          </a:solidFill>
                        </a:rPr>
                        <a:t>14:30~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25초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2웨이브마다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14.4개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accent1"/>
                          </a:solidFill>
                        </a:rPr>
                        <a:t>275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12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dk1"/>
                          </a:solidFill>
                        </a:rPr>
                        <a:t>25:15~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25초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매 웨이브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14.4개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accent1"/>
                          </a:solidFill>
                        </a:rPr>
                        <a:t>312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120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dk1"/>
                          </a:solidFill>
                        </a:rPr>
                        <a:t>30:10~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20초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매 웨이브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Malgun Gothic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</a:rPr>
                        <a:t>15.0개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200"/>
                        <a:buFont typeface="Malgun Gothic"/>
                        <a:buNone/>
                      </a:pPr>
                      <a:r>
                        <a:rPr b="1" lang="en-US" sz="1200" u="none" cap="none" strike="noStrike">
                          <a:solidFill>
                            <a:schemeClr val="accent1"/>
                          </a:solidFill>
                        </a:rPr>
                        <a:t>348</a:t>
                      </a:r>
                      <a:endParaRPr sz="1200" u="none" cap="none" strike="noStrike"/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BE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22" name="Google Shape;222;p9"/>
          <p:cNvSpPr txBox="1"/>
          <p:nvPr/>
        </p:nvSpPr>
        <p:spPr>
          <a:xfrm>
            <a:off x="548640" y="4069080"/>
            <a:ext cx="4937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Malgun Gothic"/>
              <a:buNone/>
            </a:pPr>
            <a:r>
              <a:rPr lang="en-US" sz="10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전량 처치 기준 · 분당 수치</a:t>
            </a:r>
            <a:endParaRPr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5669280" y="1325880"/>
            <a:ext cx="2926080" cy="3108960"/>
          </a:xfrm>
          <a:prstGeom prst="roundRect">
            <a:avLst>
              <a:gd fmla="val 375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aphicFrame>
        <p:nvGraphicFramePr>
          <p:cNvPr id="224" name="Google Shape;224;p9"/>
          <p:cNvGraphicFramePr/>
          <p:nvPr/>
        </p:nvGraphicFramePr>
        <p:xfrm>
          <a:off x="5760720" y="1417320"/>
          <a:ext cx="2743200" cy="292608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25" name="Google Shape;225;p9"/>
          <p:cNvSpPr txBox="1"/>
          <p:nvPr>
            <p:ph idx="4294967295" type="sldNum"/>
          </p:nvPr>
        </p:nvSpPr>
        <p:spPr>
          <a:xfrm>
            <a:off x="8229600" y="4754880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800">
              <a:solidFill>
                <a:schemeClr val="accent3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0"/>
          <p:cNvSpPr txBox="1"/>
          <p:nvPr>
            <p:ph idx="1" type="body"/>
          </p:nvPr>
        </p:nvSpPr>
        <p:spPr>
          <a:xfrm>
            <a:off x="548640" y="292608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07  핵심 변화</a:t>
            </a:r>
            <a:endParaRPr sz="1000"/>
          </a:p>
        </p:txBody>
      </p:sp>
      <p:sp>
        <p:nvSpPr>
          <p:cNvPr id="232" name="Google Shape;232;p10"/>
          <p:cNvSpPr txBox="1"/>
          <p:nvPr>
            <p:ph type="title"/>
          </p:nvPr>
        </p:nvSpPr>
        <p:spPr>
          <a:xfrm>
            <a:off x="548640" y="54864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dk1"/>
                </a:solidFill>
              </a:rPr>
              <a:t>가장 큰 변화는 14:30과 25:15에 옵니다</a:t>
            </a:r>
            <a:endParaRPr sz="2400"/>
          </a:p>
        </p:txBody>
      </p:sp>
      <p:sp>
        <p:nvSpPr>
          <p:cNvPr id="233" name="Google Shape;233;p10"/>
          <p:cNvSpPr/>
          <p:nvPr/>
        </p:nvSpPr>
        <p:spPr>
          <a:xfrm>
            <a:off x="548640" y="1325880"/>
            <a:ext cx="3931920" cy="3108960"/>
          </a:xfrm>
          <a:prstGeom prst="roundRect">
            <a:avLst>
              <a:gd fmla="val 3529" name="adj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4" name="Google Shape;234;p10"/>
          <p:cNvSpPr/>
          <p:nvPr/>
        </p:nvSpPr>
        <p:spPr>
          <a:xfrm rot="5400000">
            <a:off x="868680" y="1600200"/>
            <a:ext cx="640080" cy="64008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235" name="Google Shape;23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0704" y="1792224"/>
            <a:ext cx="256032" cy="256032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0"/>
          <p:cNvSpPr txBox="1"/>
          <p:nvPr/>
        </p:nvSpPr>
        <p:spPr>
          <a:xfrm>
            <a:off x="1691640" y="1627632"/>
            <a:ext cx="24688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algun Gothic"/>
              <a:buNone/>
            </a:pPr>
            <a:r>
              <a:rPr b="1" lang="en-US" sz="30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14:30</a:t>
            </a:r>
            <a:endParaRPr sz="3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7" name="Google Shape;237;p10"/>
          <p:cNvSpPr txBox="1"/>
          <p:nvPr/>
        </p:nvSpPr>
        <p:spPr>
          <a:xfrm>
            <a:off x="868680" y="251460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Malgun Gothic"/>
              <a:buNone/>
            </a:pPr>
            <a:r>
              <a:rPr lang="en-US" sz="1400">
                <a:solidFill>
                  <a:schemeClr val="accent4"/>
                </a:solidFill>
                <a:latin typeface="Malgun Gothic"/>
                <a:ea typeface="Malgun Gothic"/>
                <a:cs typeface="Malgun Gothic"/>
                <a:sym typeface="Malgun Gothic"/>
              </a:rPr>
              <a:t>골드 공급</a:t>
            </a:r>
            <a:endParaRPr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8" name="Google Shape;238;p10"/>
          <p:cNvSpPr txBox="1"/>
          <p:nvPr/>
        </p:nvSpPr>
        <p:spPr>
          <a:xfrm>
            <a:off x="868680" y="2880360"/>
            <a:ext cx="33832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Malgun Gothic"/>
              <a:buNone/>
            </a:pPr>
            <a:r>
              <a:rPr b="1" lang="en-US" sz="3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약 +19%</a:t>
            </a:r>
            <a:endParaRPr sz="3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4663440" y="1325880"/>
            <a:ext cx="3931920" cy="3108960"/>
          </a:xfrm>
          <a:prstGeom prst="roundRect">
            <a:avLst>
              <a:gd fmla="val 3529" name="adj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40" name="Google Shape;240;p10"/>
          <p:cNvSpPr/>
          <p:nvPr/>
        </p:nvSpPr>
        <p:spPr>
          <a:xfrm rot="5400000">
            <a:off x="4983480" y="1600200"/>
            <a:ext cx="640080" cy="64008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241" name="Google Shape;241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75504" y="1792224"/>
            <a:ext cx="256032" cy="256032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10"/>
          <p:cNvSpPr txBox="1"/>
          <p:nvPr/>
        </p:nvSpPr>
        <p:spPr>
          <a:xfrm>
            <a:off x="5806440" y="1627632"/>
            <a:ext cx="246888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Malgun Gothic"/>
              <a:buNone/>
            </a:pPr>
            <a:r>
              <a:rPr b="1" lang="en-US" sz="30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25:15</a:t>
            </a:r>
            <a:endParaRPr sz="3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43" name="Google Shape;243;p10"/>
          <p:cNvSpPr txBox="1"/>
          <p:nvPr/>
        </p:nvSpPr>
        <p:spPr>
          <a:xfrm>
            <a:off x="4983480" y="2514600"/>
            <a:ext cx="32918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Malgun Gothic"/>
              <a:buNone/>
            </a:pPr>
            <a:r>
              <a:rPr lang="en-US" sz="1400">
                <a:solidFill>
                  <a:schemeClr val="accent4"/>
                </a:solidFill>
                <a:latin typeface="Malgun Gothic"/>
                <a:ea typeface="Malgun Gothic"/>
                <a:cs typeface="Malgun Gothic"/>
                <a:sym typeface="Malgun Gothic"/>
              </a:rPr>
              <a:t>대포 미니언 · 분당</a:t>
            </a:r>
            <a:endParaRPr sz="1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44" name="Google Shape;244;p10"/>
          <p:cNvSpPr txBox="1"/>
          <p:nvPr/>
        </p:nvSpPr>
        <p:spPr>
          <a:xfrm>
            <a:off x="4983480" y="2880360"/>
            <a:ext cx="33832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Malgun Gothic"/>
              <a:buNone/>
            </a:pPr>
            <a:r>
              <a:rPr b="1" lang="en-US" sz="3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1.2 → 2.4개</a:t>
            </a:r>
            <a:endParaRPr sz="3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45" name="Google Shape;245;p10"/>
          <p:cNvSpPr/>
          <p:nvPr/>
        </p:nvSpPr>
        <p:spPr>
          <a:xfrm>
            <a:off x="4983480" y="3749040"/>
            <a:ext cx="914400" cy="36576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46" name="Google Shape;246;p10"/>
          <p:cNvSpPr txBox="1"/>
          <p:nvPr/>
        </p:nvSpPr>
        <p:spPr>
          <a:xfrm>
            <a:off x="4983480" y="3749040"/>
            <a:ext cx="914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2배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47" name="Google Shape;247;p10"/>
          <p:cNvSpPr txBox="1"/>
          <p:nvPr>
            <p:ph idx="4294967295" type="sldNum"/>
          </p:nvPr>
        </p:nvSpPr>
        <p:spPr>
          <a:xfrm>
            <a:off x="8229600" y="4754880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800">
              <a:solidFill>
                <a:schemeClr val="accent3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"/>
          <p:cNvSpPr txBox="1"/>
          <p:nvPr>
            <p:ph idx="1" type="body"/>
          </p:nvPr>
        </p:nvSpPr>
        <p:spPr>
          <a:xfrm>
            <a:off x="548640" y="292608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08  이탈 비용</a:t>
            </a:r>
            <a:endParaRPr sz="1000"/>
          </a:p>
        </p:txBody>
      </p:sp>
      <p:sp>
        <p:nvSpPr>
          <p:cNvPr id="254" name="Google Shape;254;p11"/>
          <p:cNvSpPr txBox="1"/>
          <p:nvPr>
            <p:ph type="title"/>
          </p:nvPr>
        </p:nvSpPr>
        <p:spPr>
          <a:xfrm>
            <a:off x="548640" y="54864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dk1"/>
                </a:solidFill>
              </a:rPr>
              <a:t>같은 90초라도 후반일수록 손실이 커집니다</a:t>
            </a:r>
            <a:endParaRPr sz="2400"/>
          </a:p>
        </p:txBody>
      </p:sp>
      <p:sp>
        <p:nvSpPr>
          <p:cNvPr id="255" name="Google Shape;255;p11"/>
          <p:cNvSpPr/>
          <p:nvPr/>
        </p:nvSpPr>
        <p:spPr>
          <a:xfrm>
            <a:off x="548640" y="1325880"/>
            <a:ext cx="5120640" cy="3108960"/>
          </a:xfrm>
          <a:prstGeom prst="roundRect">
            <a:avLst>
              <a:gd fmla="val 3529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graphicFrame>
        <p:nvGraphicFramePr>
          <p:cNvPr id="256" name="Google Shape;256;p11"/>
          <p:cNvGraphicFramePr/>
          <p:nvPr/>
        </p:nvGraphicFramePr>
        <p:xfrm>
          <a:off x="685800" y="1417320"/>
          <a:ext cx="4846320" cy="292608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257" name="Google Shape;257;p11"/>
          <p:cNvSpPr/>
          <p:nvPr/>
        </p:nvSpPr>
        <p:spPr>
          <a:xfrm>
            <a:off x="5852160" y="1325880"/>
            <a:ext cx="2743200" cy="3108960"/>
          </a:xfrm>
          <a:prstGeom prst="roundRect">
            <a:avLst>
              <a:gd fmla="val 400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58" name="Google Shape;258;p11"/>
          <p:cNvSpPr/>
          <p:nvPr/>
        </p:nvSpPr>
        <p:spPr>
          <a:xfrm rot="5400000">
            <a:off x="6126480" y="1554480"/>
            <a:ext cx="548640" cy="548640"/>
          </a:xfrm>
          <a:prstGeom prst="hexagon">
            <a:avLst>
              <a:gd fmla="val 25000" name="adj"/>
              <a:gd fmla="val 115470" name="vf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259" name="Google Shape;25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91072" y="1719072"/>
            <a:ext cx="219456" cy="219456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1"/>
          <p:cNvSpPr txBox="1"/>
          <p:nvPr/>
        </p:nvSpPr>
        <p:spPr>
          <a:xfrm>
            <a:off x="6126480" y="2240280"/>
            <a:ext cx="22860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분당 CS 8 유지 시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Malgun Gothic"/>
              <a:buNone/>
            </a:pPr>
            <a:r>
              <a:rPr b="1" lang="en-US" sz="13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놓치는 미니언</a:t>
            </a:r>
            <a:endParaRPr sz="13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1" name="Google Shape;261;p11"/>
          <p:cNvSpPr txBox="1"/>
          <p:nvPr/>
        </p:nvSpPr>
        <p:spPr>
          <a:xfrm>
            <a:off x="6126480" y="2880360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4.7개</a:t>
            </a:r>
            <a:endParaRPr sz="24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2" name="Google Shape;262;p11"/>
          <p:cNvSpPr txBox="1"/>
          <p:nvPr/>
        </p:nvSpPr>
        <p:spPr>
          <a:xfrm>
            <a:off x="6126480" y="3337560"/>
            <a:ext cx="22860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Malgun Gothic"/>
              <a:buNone/>
            </a:pPr>
            <a:r>
              <a:rPr b="1" lang="en-US" sz="30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→ </a:t>
            </a:r>
            <a:r>
              <a:rPr b="1" lang="en-US" sz="3000">
                <a:solidFill>
                  <a:schemeClr val="accent1"/>
                </a:solidFill>
                <a:latin typeface="Malgun Gothic"/>
                <a:ea typeface="Malgun Gothic"/>
                <a:cs typeface="Malgun Gothic"/>
                <a:sym typeface="Malgun Gothic"/>
              </a:rPr>
              <a:t>7.0개</a:t>
            </a:r>
            <a:endParaRPr sz="3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3" name="Google Shape;263;p11"/>
          <p:cNvSpPr txBox="1"/>
          <p:nvPr/>
        </p:nvSpPr>
        <p:spPr>
          <a:xfrm>
            <a:off x="6126480" y="3931920"/>
            <a:ext cx="22860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Malgun Gothic"/>
              <a:buNone/>
            </a:pPr>
            <a:r>
              <a:rPr lang="en-US" sz="10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분당 기준</a:t>
            </a:r>
            <a:endParaRPr sz="10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64" name="Google Shape;264;p11"/>
          <p:cNvSpPr txBox="1"/>
          <p:nvPr>
            <p:ph idx="4294967295" type="sldNum"/>
          </p:nvPr>
        </p:nvSpPr>
        <p:spPr>
          <a:xfrm>
            <a:off x="8229600" y="4754880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800">
              <a:solidFill>
                <a:schemeClr val="accent3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2"/>
          <p:cNvSpPr txBox="1"/>
          <p:nvPr>
            <p:ph idx="1" type="body"/>
          </p:nvPr>
        </p:nvSpPr>
        <p:spPr>
          <a:xfrm>
            <a:off x="548640" y="292608"/>
            <a:ext cx="5486400" cy="256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</a:pPr>
            <a:r>
              <a:rPr b="1" lang="en-US" sz="1000">
                <a:solidFill>
                  <a:schemeClr val="accent1"/>
                </a:solidFill>
              </a:rPr>
              <a:t>09  정리</a:t>
            </a:r>
            <a:endParaRPr sz="1000"/>
          </a:p>
        </p:txBody>
      </p:sp>
      <p:sp>
        <p:nvSpPr>
          <p:cNvPr id="271" name="Google Shape;271;p12"/>
          <p:cNvSpPr txBox="1"/>
          <p:nvPr>
            <p:ph type="title"/>
          </p:nvPr>
        </p:nvSpPr>
        <p:spPr>
          <a:xfrm>
            <a:off x="548640" y="548640"/>
            <a:ext cx="804672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algun Gothic"/>
              <a:buNone/>
            </a:pPr>
            <a:r>
              <a:rPr b="1" lang="en-US" sz="2400">
                <a:solidFill>
                  <a:schemeClr val="dk1"/>
                </a:solidFill>
              </a:rPr>
              <a:t>라인 운영 체크리스트</a:t>
            </a:r>
            <a:endParaRPr sz="2400"/>
          </a:p>
        </p:txBody>
      </p:sp>
      <p:sp>
        <p:nvSpPr>
          <p:cNvPr id="272" name="Google Shape;272;p12"/>
          <p:cNvSpPr/>
          <p:nvPr/>
        </p:nvSpPr>
        <p:spPr>
          <a:xfrm>
            <a:off x="548640" y="1280160"/>
            <a:ext cx="8046720" cy="530352"/>
          </a:xfrm>
          <a:prstGeom prst="roundRect">
            <a:avLst>
              <a:gd fmla="val 2069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73" name="Google Shape;273;p12"/>
          <p:cNvSpPr/>
          <p:nvPr/>
        </p:nvSpPr>
        <p:spPr>
          <a:xfrm>
            <a:off x="731520" y="1389888"/>
            <a:ext cx="310896" cy="310896"/>
          </a:xfrm>
          <a:prstGeom prst="roundRect">
            <a:avLst>
              <a:gd fmla="val 17647" name="adj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274" name="Google Shape;27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5528" y="1453896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2"/>
          <p:cNvSpPr txBox="1"/>
          <p:nvPr/>
        </p:nvSpPr>
        <p:spPr>
          <a:xfrm>
            <a:off x="1234440" y="1280160"/>
            <a:ext cx="71323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algun Gothic"/>
              <a:buNone/>
            </a:pPr>
            <a:r>
              <a:rPr lang="en-US" sz="15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2·3레벨 달성 전에는 라인을 이탈하지 않는다.</a:t>
            </a:r>
            <a:endParaRPr sz="15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76" name="Google Shape;276;p12"/>
          <p:cNvSpPr/>
          <p:nvPr/>
        </p:nvSpPr>
        <p:spPr>
          <a:xfrm>
            <a:off x="548640" y="1920240"/>
            <a:ext cx="8046720" cy="530352"/>
          </a:xfrm>
          <a:prstGeom prst="roundRect">
            <a:avLst>
              <a:gd fmla="val 2069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77" name="Google Shape;277;p12"/>
          <p:cNvSpPr/>
          <p:nvPr/>
        </p:nvSpPr>
        <p:spPr>
          <a:xfrm>
            <a:off x="731520" y="2029968"/>
            <a:ext cx="310896" cy="310896"/>
          </a:xfrm>
          <a:prstGeom prst="roundRect">
            <a:avLst>
              <a:gd fmla="val 17647" name="adj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278" name="Google Shape;278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5528" y="2093976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2"/>
          <p:cNvSpPr txBox="1"/>
          <p:nvPr/>
        </p:nvSpPr>
        <p:spPr>
          <a:xfrm>
            <a:off x="1234440" y="1920240"/>
            <a:ext cx="71323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algun Gothic"/>
              <a:buNone/>
            </a:pPr>
            <a:r>
              <a:rPr b="1" lang="en-US" sz="15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대포 미니언은 반드시 처치한다.</a:t>
            </a:r>
            <a:endParaRPr sz="15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0" name="Google Shape;280;p12"/>
          <p:cNvSpPr/>
          <p:nvPr/>
        </p:nvSpPr>
        <p:spPr>
          <a:xfrm>
            <a:off x="548640" y="2560320"/>
            <a:ext cx="8046720" cy="530352"/>
          </a:xfrm>
          <a:prstGeom prst="roundRect">
            <a:avLst>
              <a:gd fmla="val 2069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1" name="Google Shape;281;p12"/>
          <p:cNvSpPr/>
          <p:nvPr/>
        </p:nvSpPr>
        <p:spPr>
          <a:xfrm>
            <a:off x="731520" y="2670048"/>
            <a:ext cx="310896" cy="310896"/>
          </a:xfrm>
          <a:prstGeom prst="roundRect">
            <a:avLst>
              <a:gd fmla="val 17647" name="adj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282" name="Google Shape;28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5528" y="2734056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12"/>
          <p:cNvSpPr txBox="1"/>
          <p:nvPr/>
        </p:nvSpPr>
        <p:spPr>
          <a:xfrm>
            <a:off x="1234440" y="2560320"/>
            <a:ext cx="71323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algun Gothic"/>
              <a:buNone/>
            </a:pPr>
            <a:r>
              <a:rPr lang="en-US" sz="15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14분 이후 로밍·오브젝트 이동 전에는 웨이브를 먼저 정리한다.</a:t>
            </a:r>
            <a:endParaRPr sz="15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4" name="Google Shape;284;p12"/>
          <p:cNvSpPr/>
          <p:nvPr/>
        </p:nvSpPr>
        <p:spPr>
          <a:xfrm>
            <a:off x="548640" y="3200400"/>
            <a:ext cx="8046720" cy="530352"/>
          </a:xfrm>
          <a:prstGeom prst="roundRect">
            <a:avLst>
              <a:gd fmla="val 20690" name="adj"/>
            </a:avLst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5" name="Google Shape;285;p12"/>
          <p:cNvSpPr/>
          <p:nvPr/>
        </p:nvSpPr>
        <p:spPr>
          <a:xfrm>
            <a:off x="731520" y="3310128"/>
            <a:ext cx="310896" cy="310896"/>
          </a:xfrm>
          <a:prstGeom prst="roundRect">
            <a:avLst>
              <a:gd fmla="val 17647" name="adj"/>
            </a:avLst>
          </a:prstGeom>
          <a:solidFill>
            <a:schemeClr val="accent1"/>
          </a:solidFill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preencoded.png" id="286" name="Google Shape;28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5528" y="3374136"/>
            <a:ext cx="182880" cy="18288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2"/>
          <p:cNvSpPr txBox="1"/>
          <p:nvPr/>
        </p:nvSpPr>
        <p:spPr>
          <a:xfrm>
            <a:off x="1234440" y="3200400"/>
            <a:ext cx="7132320" cy="530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algun Gothic"/>
              <a:buNone/>
            </a:pPr>
            <a:r>
              <a:rPr lang="en-US" sz="15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후반으로 갈수록 이탈 비용이 커진다는 점을 인지한다.</a:t>
            </a:r>
            <a:endParaRPr sz="15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8" name="Google Shape;288;p12"/>
          <p:cNvSpPr/>
          <p:nvPr/>
        </p:nvSpPr>
        <p:spPr>
          <a:xfrm>
            <a:off x="548640" y="3931920"/>
            <a:ext cx="8046720" cy="640080"/>
          </a:xfrm>
          <a:prstGeom prst="roundRect">
            <a:avLst>
              <a:gd fmla="val 17143" name="adj"/>
            </a:avLst>
          </a:prstGeom>
          <a:solidFill>
            <a:schemeClr val="dk1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127000" rotWithShape="0" algn="bl" dir="5400000" dist="38100">
              <a:srgbClr val="1E2240">
                <a:alpha val="12157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89" name="Google Shape;289;p12"/>
          <p:cNvSpPr txBox="1"/>
          <p:nvPr/>
        </p:nvSpPr>
        <p:spPr>
          <a:xfrm>
            <a:off x="822960" y="3931920"/>
            <a:ext cx="758952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Malgun Gothic"/>
              <a:buNone/>
            </a:pPr>
            <a:r>
              <a:rPr b="1" lang="en-US" sz="1200">
                <a:solidFill>
                  <a:schemeClr val="accent5"/>
                </a:solidFill>
                <a:latin typeface="Malgun Gothic"/>
                <a:ea typeface="Malgun Gothic"/>
                <a:cs typeface="Malgun Gothic"/>
                <a:sym typeface="Malgun Gothic"/>
              </a:rPr>
              <a:t>유의사항   </a:t>
            </a:r>
            <a:r>
              <a:rPr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표·차트 수치는 이론값입니다. 실제 게임에서는 처치 수와 상황에 따라 달라집니다.</a:t>
            </a:r>
            <a:endParaRPr sz="1200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90" name="Google Shape;290;p12"/>
          <p:cNvSpPr txBox="1"/>
          <p:nvPr>
            <p:ph idx="4294967295" type="sldNum"/>
          </p:nvPr>
        </p:nvSpPr>
        <p:spPr>
          <a:xfrm>
            <a:off x="8229600" y="4754880"/>
            <a:ext cx="41148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800">
                <a:solidFill>
                  <a:schemeClr val="accent3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sz="800">
              <a:solidFill>
                <a:schemeClr val="accent3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A KELC Essentials">
  <a:themeElements>
    <a:clrScheme name="FA KELC Essentials">
      <a:dk1>
        <a:srgbClr val="15161A"/>
      </a:dk1>
      <a:lt1>
        <a:srgbClr val="FFFFFF"/>
      </a:lt1>
      <a:dk2>
        <a:srgbClr val="2A2C33"/>
      </a:dk2>
      <a:lt2>
        <a:srgbClr val="F3F4F8"/>
      </a:lt2>
      <a:accent1>
        <a:srgbClr val="3B4CF5"/>
      </a:accent1>
      <a:accent2>
        <a:srgbClr val="15161A"/>
      </a:accent2>
      <a:accent3>
        <a:srgbClr val="9A9DA6"/>
      </a:accent3>
      <a:accent4>
        <a:srgbClr val="D9DBE2"/>
      </a:accent4>
      <a:accent5>
        <a:srgbClr val="8C95FA"/>
      </a:accent5>
      <a:accent6>
        <a:srgbClr val="E0455A"/>
      </a:accent6>
      <a:hlink>
        <a:srgbClr val="3B4CF5"/>
      </a:hlink>
      <a:folHlink>
        <a:srgbClr val="8C95F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2026-10-06T23:01:51Z</dcterms:created>
  <dc:creator>FA KELC</dc:creator>
</cp:coreProperties>
</file>